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69" r:id="rId6"/>
    <p:sldId id="258" r:id="rId7"/>
    <p:sldId id="259" r:id="rId8"/>
    <p:sldId id="264" r:id="rId9"/>
    <p:sldId id="265" r:id="rId10"/>
    <p:sldId id="274" r:id="rId11"/>
    <p:sldId id="266" r:id="rId12"/>
    <p:sldId id="267" r:id="rId13"/>
    <p:sldId id="268" r:id="rId14"/>
    <p:sldId id="273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7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4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6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68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7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6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0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4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4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35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9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13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1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63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19F71-C45F-4104-B6C4-9986F0ADD2DC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8A8435-8264-4BD7-A2D8-440026E83D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82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r.hu/okmfit/files/OKM_Utmutato_a_Tanulasi_kornyezet_jelentes_abrainak_ertelmezesehez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Kompetenciafejlesztés </a:t>
            </a:r>
            <a:r>
              <a:rPr lang="hu-HU" dirty="0"/>
              <a:t>a </a:t>
            </a:r>
            <a:r>
              <a:rPr lang="hu-HU" dirty="0" smtClean="0"/>
              <a:t>matematika órán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 matematikai szövegértés </a:t>
            </a:r>
            <a:r>
              <a:rPr lang="hu-HU" sz="3200" dirty="0"/>
              <a:t>fejlesztése </a:t>
            </a:r>
          </a:p>
        </p:txBody>
      </p:sp>
    </p:spTree>
    <p:extLst>
      <p:ext uri="{BB962C8B-B14F-4D97-AF65-F5344CB8AC3E}">
        <p14:creationId xmlns:p14="http://schemas.microsoft.com/office/powerpoint/2010/main" val="14551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70560"/>
            <a:ext cx="9601196" cy="59218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tanítsuk?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262743"/>
            <a:ext cx="9601196" cy="4815840"/>
          </a:xfrm>
        </p:spPr>
        <p:txBody>
          <a:bodyPr/>
          <a:lstStyle/>
          <a:p>
            <a:r>
              <a:rPr lang="hu-HU" dirty="0" smtClean="0"/>
              <a:t>Harmadik lépés: Egyszerű szövegezésű feladatokban való jártasságszerzés.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Példák: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21" y="1684972"/>
            <a:ext cx="7515225" cy="16573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1" y="3236255"/>
            <a:ext cx="7610475" cy="8953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887" y="4271418"/>
            <a:ext cx="7629525" cy="7098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887" y="5169114"/>
            <a:ext cx="5476875" cy="9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79270"/>
            <a:ext cx="9601196" cy="6879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Hogyan tanítsuk?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532709"/>
            <a:ext cx="9601196" cy="434315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Negyedik lépés: Összetett szöveges feladatok megoldási struktúráinak elsajátítása</a:t>
            </a:r>
          </a:p>
          <a:p>
            <a:r>
              <a:rPr lang="hu-HU" dirty="0" smtClean="0"/>
              <a:t>Témakörönként más-más didaktikai eszközünk lehet (lásd: egyenletek tanításának építkezése, geometriai feladatok, statisztikai feladatok…)</a:t>
            </a:r>
          </a:p>
          <a:p>
            <a:r>
              <a:rPr lang="hu-HU" dirty="0" smtClean="0"/>
              <a:t>A megoldás nehézsége: a matematikai modell megtalálása – ismerős vagy ismeretlen a probléma? hová lehet visszanyúlni hasonló problémák megoldási modelljének adaptálásához? Sokszor a szöveg hosszúságában elvesznek a tanulók… </a:t>
            </a:r>
          </a:p>
          <a:p>
            <a:r>
              <a:rPr lang="hu-HU" dirty="0" smtClean="0"/>
              <a:t>Az adatok elemzéséből a tanult témakör beazonosítható-e a tanuló számára?</a:t>
            </a:r>
          </a:p>
          <a:p>
            <a:r>
              <a:rPr lang="hu-HU" dirty="0" smtClean="0"/>
              <a:t>Egy vagy több témakört tartalmaz-e a feladat?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38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Összetett szöveges feladatokra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558834"/>
            <a:ext cx="9601196" cy="4317034"/>
          </a:xfrm>
        </p:spPr>
        <p:txBody>
          <a:bodyPr/>
          <a:lstStyle/>
          <a:p>
            <a:r>
              <a:rPr lang="hu-HU" dirty="0" smtClean="0"/>
              <a:t>Az 1.példa koordináta-geometria témaköréből származó érettségi feladat: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5" y="2020390"/>
            <a:ext cx="7267575" cy="21771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140" y="4092892"/>
            <a:ext cx="73914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9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61852"/>
            <a:ext cx="9601196" cy="557348"/>
          </a:xfrm>
        </p:spPr>
        <p:txBody>
          <a:bodyPr>
            <a:normAutofit fontScale="90000"/>
          </a:bodyPr>
          <a:lstStyle/>
          <a:p>
            <a:r>
              <a:rPr lang="hu-HU" dirty="0"/>
              <a:t>Összetett szöveges feladatokra példák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306286"/>
            <a:ext cx="9601196" cy="4569582"/>
          </a:xfrm>
        </p:spPr>
        <p:txBody>
          <a:bodyPr/>
          <a:lstStyle/>
          <a:p>
            <a:r>
              <a:rPr lang="hu-HU" dirty="0" smtClean="0"/>
              <a:t>A 2.példa a 2020. őszi középszintű érettségi feladatsor egyike:</a:t>
            </a:r>
          </a:p>
          <a:p>
            <a:endParaRPr lang="hu-HU" dirty="0"/>
          </a:p>
          <a:p>
            <a:endParaRPr lang="hu-HU" dirty="0" smtClean="0"/>
          </a:p>
          <a:p>
            <a:pPr lvl="8"/>
            <a:r>
              <a:rPr lang="hu-HU" dirty="0" smtClean="0"/>
              <a:t>                                                        			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26" y="1950739"/>
            <a:ext cx="6892019" cy="41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5708"/>
          </a:xfrm>
        </p:spPr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898469"/>
            <a:ext cx="9601196" cy="397739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matematika építkezésének teret és időt kell engedni. </a:t>
            </a:r>
          </a:p>
          <a:p>
            <a:r>
              <a:rPr lang="hu-HU" dirty="0" smtClean="0"/>
              <a:t>Elmélyült ismeretszerzés kell jellemezze a tanulói tevékenységeket a tanórákon.</a:t>
            </a:r>
          </a:p>
          <a:p>
            <a:r>
              <a:rPr lang="hu-HU" dirty="0" smtClean="0"/>
              <a:t>Lehetséges eszközök az ismeretek rögzítésére: </a:t>
            </a:r>
          </a:p>
          <a:p>
            <a:pPr lvl="1"/>
            <a:r>
              <a:rPr lang="hu-HU" dirty="0" smtClean="0"/>
              <a:t>Fejlesztő kártyák készítése (manuális tevékenykedtetéshez, maximális begyakorlottsági szint eléréséhez, ismeretek rögzítéséhez), </a:t>
            </a:r>
            <a:r>
              <a:rPr lang="hu-HU" dirty="0" err="1" smtClean="0"/>
              <a:t>pl</a:t>
            </a:r>
            <a:r>
              <a:rPr lang="hu-HU" dirty="0" smtClean="0"/>
              <a:t>: párosítás, </a:t>
            </a:r>
            <a:r>
              <a:rPr lang="hu-HU" dirty="0" err="1" smtClean="0"/>
              <a:t>triminó</a:t>
            </a:r>
            <a:r>
              <a:rPr lang="hu-HU" dirty="0" smtClean="0"/>
              <a:t>, memóriajáték…</a:t>
            </a:r>
          </a:p>
          <a:p>
            <a:pPr lvl="1"/>
            <a:r>
              <a:rPr lang="hu-HU" dirty="0" smtClean="0"/>
              <a:t>Online felületek, IKT eszközök bevonása a tanulási-tanítási folyamatba: pl. </a:t>
            </a:r>
            <a:r>
              <a:rPr lang="hu-HU" dirty="0" err="1" smtClean="0"/>
              <a:t>redmenta</a:t>
            </a:r>
            <a:r>
              <a:rPr lang="hu-HU" dirty="0" smtClean="0"/>
              <a:t>, </a:t>
            </a:r>
            <a:r>
              <a:rPr lang="hu-HU" dirty="0" err="1" smtClean="0"/>
              <a:t>kahoot</a:t>
            </a:r>
            <a:r>
              <a:rPr lang="hu-HU" dirty="0" smtClean="0"/>
              <a:t>, </a:t>
            </a:r>
            <a:r>
              <a:rPr lang="hu-HU" dirty="0" err="1" smtClean="0"/>
              <a:t>quizlet</a:t>
            </a:r>
            <a:r>
              <a:rPr lang="hu-HU" dirty="0" smtClean="0"/>
              <a:t>…programokkal a matematikai érdeklődés fenntartása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atematikai társasjátékokkal az ismeretek sokaságának integrálása…</a:t>
            </a:r>
          </a:p>
          <a:p>
            <a:pPr lvl="1"/>
            <a:r>
              <a:rPr lang="hu-HU" dirty="0" smtClean="0"/>
              <a:t>Projektoktatás tervezése pl.: geometriához, statisztikához, sorozatokhoz kapcsolódóan</a:t>
            </a:r>
          </a:p>
          <a:p>
            <a:pPr lvl="1"/>
            <a:r>
              <a:rPr lang="hu-HU" dirty="0" smtClean="0"/>
              <a:t>Egyéni megsegítések biztosítása (</a:t>
            </a:r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mentorálás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767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lehet a közös célunk?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34194"/>
            <a:ext cx="9601196" cy="334167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algn="just"/>
            <a:r>
              <a:rPr lang="hu-HU" dirty="0" smtClean="0"/>
              <a:t>Iskolatípustól </a:t>
            </a:r>
            <a:r>
              <a:rPr lang="hu-HU" dirty="0" smtClean="0"/>
              <a:t>függetlenül a legfontosabb – távlati – cél: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smtClean="0"/>
              <a:t>tanulók szövegértési képességének és matematikai eszköztudásának fejlesztése annak érdekében, hogy </a:t>
            </a:r>
            <a:r>
              <a:rPr lang="hu-HU" b="1" dirty="0" smtClean="0"/>
              <a:t>a </a:t>
            </a:r>
            <a:r>
              <a:rPr lang="hu-HU" b="1" dirty="0"/>
              <a:t>további tanulásnak, az új tudástartalmak megismerésének és elsajátításának </a:t>
            </a:r>
            <a:r>
              <a:rPr lang="hu-HU" b="1" dirty="0" smtClean="0"/>
              <a:t>ne legyenek korlátai.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4592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Célcsoportjaink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Alacsony </a:t>
            </a:r>
            <a:r>
              <a:rPr lang="hu-HU" dirty="0" err="1" smtClean="0"/>
              <a:t>szocioökonómiai</a:t>
            </a:r>
            <a:r>
              <a:rPr lang="hu-HU" dirty="0" smtClean="0"/>
              <a:t> státusszal rendelkező tanulók.</a:t>
            </a:r>
          </a:p>
          <a:p>
            <a:r>
              <a:rPr lang="hu-HU" dirty="0" smtClean="0"/>
              <a:t>Nyelvi hátrány – szaktantárgyi szókészlet! (Együttható? Hányados? Exponenciális?...) </a:t>
            </a:r>
          </a:p>
          <a:p>
            <a:r>
              <a:rPr lang="hu-HU" dirty="0" smtClean="0"/>
              <a:t>Nagyfokú készség- és képességhiányok.</a:t>
            </a:r>
          </a:p>
          <a:p>
            <a:r>
              <a:rPr lang="hu-HU" dirty="0" smtClean="0"/>
              <a:t>Gyenge matematikai eszköztudás birtoklása.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Hiátusok az absztraháló, általánosító képességekben, ok-okozati összefüggések megértésében, a modellalkotás terén való elmaradások.</a:t>
            </a:r>
          </a:p>
          <a:p>
            <a:r>
              <a:rPr lang="hu-HU" dirty="0" smtClean="0"/>
              <a:t>Kritikus és kreatív gondolkodás gyengesége.</a:t>
            </a:r>
          </a:p>
          <a:p>
            <a:r>
              <a:rPr lang="hu-HU" dirty="0" smtClean="0"/>
              <a:t>Matematikához </a:t>
            </a:r>
            <a:r>
              <a:rPr lang="hu-HU" dirty="0"/>
              <a:t>való negatív </a:t>
            </a:r>
            <a:r>
              <a:rPr lang="hu-HU" dirty="0" smtClean="0"/>
              <a:t>hozzáállás az érkező új tanulóknál.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6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Helyzetelemzés – Attitűd vizsgálat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56931"/>
            <a:ext cx="9463086" cy="35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Helyzetelemzés - Tanulóink </a:t>
            </a:r>
            <a:r>
              <a:rPr lang="hu-HU" dirty="0"/>
              <a:t>matematika kompetenciái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16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„</a:t>
            </a:r>
            <a:r>
              <a:rPr lang="hu-HU" b="1" dirty="0"/>
              <a:t>A modern, tudás alapú társadalomban nagyon sebezhetővé válhat és a társadalomból könnyen kirekesztődhet az, aki nem képes az új ismeretek hatékony elsajátítására és a gyorsan változó világhoz való alkalmazkodásra. </a:t>
            </a:r>
            <a:r>
              <a:rPr lang="hu-HU" b="1" i="1" dirty="0"/>
              <a:t>A jó szövegértési képesség és a matematikai eszköztudás a további tanulásnak, az új tudástartalmak megismerésének és elsajátításának elengedhetetlen </a:t>
            </a:r>
            <a:r>
              <a:rPr lang="hu-HU" b="1" i="1" dirty="0" smtClean="0"/>
              <a:t>feltétele.” </a:t>
            </a: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www.kir.hu/okmfit/files/OKM_Utmutato_a_Tanulasi_kornyezet_jelentes_abrainak_ertelmezesehez.pdf</a:t>
            </a:r>
            <a:endParaRPr lang="hu-HU" dirty="0"/>
          </a:p>
          <a:p>
            <a:pPr marL="0" indent="0">
              <a:buNone/>
            </a:pPr>
            <a:r>
              <a:rPr lang="hu-HU" b="1" i="1" u="sng" dirty="0" smtClean="0"/>
              <a:t>Cél: a 4. képességszint elérése</a:t>
            </a:r>
            <a:endParaRPr lang="hu-HU" b="1" i="1" u="sng" dirty="0"/>
          </a:p>
          <a:p>
            <a:pPr marL="0" indent="0" algn="ctr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239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 lehetséges modell a matematikai szövegértés fejlesztésére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Szövegtípusok ismerete</a:t>
            </a:r>
          </a:p>
          <a:p>
            <a:pPr>
              <a:buFontTx/>
              <a:buChar char="-"/>
            </a:pPr>
            <a:r>
              <a:rPr lang="hu-HU" dirty="0" smtClean="0"/>
              <a:t>Szöveges feladatok megoldásának ismerete – </a:t>
            </a:r>
            <a:r>
              <a:rPr lang="hu-HU" i="1" dirty="0" smtClean="0"/>
              <a:t>Pólya: A gondolkodás iskolája </a:t>
            </a:r>
          </a:p>
          <a:p>
            <a:pPr>
              <a:buFontTx/>
              <a:buChar char="-"/>
            </a:pPr>
            <a:r>
              <a:rPr lang="hu-HU" dirty="0" smtClean="0"/>
              <a:t>Hogyan tanítsuk? (nem csak középiskolában)</a:t>
            </a: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Matematikaoktatás közös célja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84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1010194"/>
            <a:ext cx="9601196" cy="124532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smtClean="0"/>
              <a:t>szövegtípusok </a:t>
            </a:r>
            <a:r>
              <a:rPr lang="hu-HU" dirty="0"/>
              <a:t>egy lehetséges </a:t>
            </a:r>
            <a:r>
              <a:rPr lang="hu-HU" dirty="0" smtClean="0"/>
              <a:t>osztályozása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16777"/>
            <a:ext cx="9601196" cy="362276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 smtClean="0"/>
              <a:t>egyenes </a:t>
            </a:r>
            <a:r>
              <a:rPr lang="hu-HU" dirty="0"/>
              <a:t>vagy fordított szövegezésű feladat</a:t>
            </a:r>
          </a:p>
          <a:p>
            <a:pPr lvl="0"/>
            <a:r>
              <a:rPr lang="hu-HU" dirty="0"/>
              <a:t>egyszerű vagy összetett szöveges feladat</a:t>
            </a:r>
          </a:p>
          <a:p>
            <a:pPr lvl="0"/>
            <a:r>
              <a:rPr lang="hu-HU" dirty="0"/>
              <a:t>a megoldhatóságát tekintve egylépéses vagy többlépéses feladat </a:t>
            </a:r>
          </a:p>
          <a:p>
            <a:pPr lvl="0"/>
            <a:r>
              <a:rPr lang="hu-HU" dirty="0"/>
              <a:t>az adatok számára vonatkozóan: pontosan annyi adat van a szövegben, amennyire szükség van, vagy van-e felesleges adat a szövegben, vagy esetleg hiányos a feladat.</a:t>
            </a:r>
          </a:p>
          <a:p>
            <a:pPr lvl="0"/>
            <a:r>
              <a:rPr lang="hu-HU" dirty="0"/>
              <a:t>A feladat megoldását </a:t>
            </a:r>
            <a:r>
              <a:rPr lang="hu-HU" dirty="0" smtClean="0"/>
              <a:t>tekintve beszélhetünk </a:t>
            </a:r>
            <a:r>
              <a:rPr lang="hu-HU" dirty="0"/>
              <a:t>a </a:t>
            </a:r>
            <a:r>
              <a:rPr lang="hu-HU" i="1" dirty="0"/>
              <a:t>tervszerű próbálgatás</a:t>
            </a:r>
            <a:r>
              <a:rPr lang="hu-HU" dirty="0"/>
              <a:t> elvéről, amit akkor tekinthetünk teljes megoldásnak, ha a tanuló az összes esetet felírta, illetve magasabb évfolyamokon a tervszerű próbálgatásból megfelelő indoklással jól tud következni majd az összes esetre, </a:t>
            </a:r>
            <a:r>
              <a:rPr lang="hu-HU" dirty="0" smtClean="0"/>
              <a:t>végső megoldásra</a:t>
            </a:r>
            <a:r>
              <a:rPr lang="hu-HU" dirty="0"/>
              <a:t>. A másik lehetőség a </a:t>
            </a:r>
            <a:r>
              <a:rPr lang="hu-HU" i="1" dirty="0"/>
              <a:t>visszafelé való </a:t>
            </a:r>
            <a:r>
              <a:rPr lang="hu-HU" i="1" dirty="0" smtClean="0"/>
              <a:t>következtetés</a:t>
            </a:r>
            <a:r>
              <a:rPr lang="hu-HU" dirty="0" smtClean="0"/>
              <a:t>, </a:t>
            </a:r>
            <a:r>
              <a:rPr lang="hu-HU" dirty="0"/>
              <a:t>valamint az </a:t>
            </a:r>
            <a:r>
              <a:rPr lang="hu-HU" i="1" dirty="0"/>
              <a:t>összefüggések </a:t>
            </a:r>
            <a:r>
              <a:rPr lang="hu-HU" i="1" dirty="0" smtClean="0"/>
              <a:t>ábrázolása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238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Szöveges feladatok megoldási struktúrája – Pólya-féle modell alapján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lépés: </a:t>
            </a:r>
            <a:r>
              <a:rPr lang="hu-HU" i="1" dirty="0"/>
              <a:t>A probléma megértése, a cél </a:t>
            </a:r>
            <a:r>
              <a:rPr lang="hu-HU" i="1" dirty="0" smtClean="0"/>
              <a:t>meghatározása</a:t>
            </a:r>
          </a:p>
          <a:p>
            <a:r>
              <a:rPr lang="hu-HU" dirty="0"/>
              <a:t>2. lépés: </a:t>
            </a:r>
            <a:r>
              <a:rPr lang="hu-HU" i="1" dirty="0"/>
              <a:t>Tervezzük meg a probléma megoldási </a:t>
            </a:r>
            <a:r>
              <a:rPr lang="hu-HU" i="1" dirty="0" smtClean="0"/>
              <a:t>stratégiáját</a:t>
            </a:r>
          </a:p>
          <a:p>
            <a:r>
              <a:rPr lang="hu-HU" dirty="0"/>
              <a:t>3. lépés: </a:t>
            </a:r>
            <a:r>
              <a:rPr lang="hu-HU" i="1" dirty="0"/>
              <a:t>Hajtsuk végre a stratégiát, ellenőrizzük és módosítsuk, ha </a:t>
            </a:r>
            <a:r>
              <a:rPr lang="hu-HU" i="1" dirty="0" smtClean="0"/>
              <a:t>szükséges</a:t>
            </a:r>
          </a:p>
          <a:p>
            <a:r>
              <a:rPr lang="hu-HU" dirty="0"/>
              <a:t>4. lépés: </a:t>
            </a:r>
            <a:r>
              <a:rPr lang="hu-HU" i="1" dirty="0"/>
              <a:t>Ellenőrizzük és járjuk körbe a megoldást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871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511870"/>
            <a:ext cx="9601196" cy="907628"/>
          </a:xfrm>
        </p:spPr>
        <p:txBody>
          <a:bodyPr/>
          <a:lstStyle/>
          <a:p>
            <a:r>
              <a:rPr lang="hu-HU" dirty="0" smtClean="0"/>
              <a:t>Hogyan tanítsuk?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419497"/>
            <a:ext cx="9601196" cy="4571999"/>
          </a:xfrm>
        </p:spPr>
        <p:txBody>
          <a:bodyPr/>
          <a:lstStyle/>
          <a:p>
            <a:r>
              <a:rPr lang="hu-HU" dirty="0" smtClean="0"/>
              <a:t>Első lépés: a fokozatosság elvének betartása!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79" y="1419496"/>
            <a:ext cx="3432637" cy="63137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48" y="3754345"/>
            <a:ext cx="6915150" cy="11906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94" y="4926940"/>
            <a:ext cx="8932136" cy="1285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373" y="2131082"/>
            <a:ext cx="67437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317" y="505097"/>
            <a:ext cx="9601196" cy="801190"/>
          </a:xfrm>
        </p:spPr>
        <p:txBody>
          <a:bodyPr>
            <a:normAutofit/>
          </a:bodyPr>
          <a:lstStyle/>
          <a:p>
            <a:r>
              <a:rPr lang="hu-HU" dirty="0" smtClean="0"/>
              <a:t>Hogyan tanítsuk?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2778" y="1166949"/>
            <a:ext cx="10406742" cy="4708919"/>
          </a:xfrm>
        </p:spPr>
        <p:txBody>
          <a:bodyPr/>
          <a:lstStyle/>
          <a:p>
            <a:r>
              <a:rPr lang="hu-HU" dirty="0" smtClean="0"/>
              <a:t>Második lépés: Összefüggések megértése, vizsgálata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2537013"/>
            <a:ext cx="5876937" cy="36896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42" y="3521408"/>
            <a:ext cx="4547378" cy="22669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45" y="1657721"/>
            <a:ext cx="73818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5870B6DEA5934449448DBC5938DC67C" ma:contentTypeVersion="6" ma:contentTypeDescription="Új dokumentum létrehozása." ma:contentTypeScope="" ma:versionID="9753f3900e94b4ae7f2cc18d5653b262">
  <xsd:schema xmlns:xsd="http://www.w3.org/2001/XMLSchema" xmlns:xs="http://www.w3.org/2001/XMLSchema" xmlns:p="http://schemas.microsoft.com/office/2006/metadata/properties" xmlns:ns2="1cc60962-3ead-4e95-b092-4e3723555dc3" targetNamespace="http://schemas.microsoft.com/office/2006/metadata/properties" ma:root="true" ma:fieldsID="44baec3232b9d2d99bd5461eab09606e" ns2:_="">
    <xsd:import namespace="1cc60962-3ead-4e95-b092-4e372355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0962-3ead-4e95-b092-4e3723555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49315F-3C24-4AF0-968B-25F0FF628122}"/>
</file>

<file path=customXml/itemProps2.xml><?xml version="1.0" encoding="utf-8"?>
<ds:datastoreItem xmlns:ds="http://schemas.openxmlformats.org/officeDocument/2006/customXml" ds:itemID="{16845168-B1ED-4D33-868B-B1021E9A7A77}"/>
</file>

<file path=customXml/itemProps3.xml><?xml version="1.0" encoding="utf-8"?>
<ds:datastoreItem xmlns:ds="http://schemas.openxmlformats.org/officeDocument/2006/customXml" ds:itemID="{75D6A216-C235-4BDA-BE01-86828B709EAE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615</Words>
  <Application>Microsoft Office PowerPoint</Application>
  <PresentationFormat>Szélesvásznú</PresentationFormat>
  <Paragraphs>66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Organikus</vt:lpstr>
      <vt:lpstr>Kompetenciafejlesztés a matematika órán</vt:lpstr>
      <vt:lpstr>Célcsoportjaink jellemzői</vt:lpstr>
      <vt:lpstr>Helyzetelemzés – Attitűd vizsgálat</vt:lpstr>
      <vt:lpstr>Helyzetelemzés - Tanulóink matematika kompetenciái</vt:lpstr>
      <vt:lpstr>Egy lehetséges modell a matematikai szövegértés fejlesztésére</vt:lpstr>
      <vt:lpstr>A szövegtípusok egy lehetséges osztályozása </vt:lpstr>
      <vt:lpstr>Szöveges feladatok megoldási struktúrája – Pólya-féle modell alapján</vt:lpstr>
      <vt:lpstr>Hogyan tanítsuk?</vt:lpstr>
      <vt:lpstr>Hogyan tanítsuk? </vt:lpstr>
      <vt:lpstr>Hogyan tanítsuk?</vt:lpstr>
      <vt:lpstr>Hogyan tanítsuk? </vt:lpstr>
      <vt:lpstr>Összetett szöveges feladatokra példák</vt:lpstr>
      <vt:lpstr>Összetett szöveges feladatokra példák</vt:lpstr>
      <vt:lpstr>Összegzés</vt:lpstr>
      <vt:lpstr>Mi lehet a közös célunk?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Kompetenciafejlesztés a matematika órán</dc:title>
  <dc:creator>Harmat Mária</dc:creator>
  <cp:lastModifiedBy>Harmat Mária</cp:lastModifiedBy>
  <cp:revision>27</cp:revision>
  <dcterms:created xsi:type="dcterms:W3CDTF">2020-11-30T11:26:00Z</dcterms:created>
  <dcterms:modified xsi:type="dcterms:W3CDTF">2020-11-30T20:12:34Z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0x010100F5870B6DEA5934449448DBC5938DC67C</vt:lpwstr>
  </property>
</Properties>
</file>